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Balmy" pitchFamily="2" charset="7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urier Prime" pitchFamily="2" charset="0"/>
      <p:regular r:id="rId16"/>
    </p:embeddedFont>
    <p:embeddedFont>
      <p:font typeface="Courier Prime Bold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5" autoAdjust="0"/>
  </p:normalViewPr>
  <p:slideViewPr>
    <p:cSldViewPr>
      <p:cViewPr varScale="1">
        <p:scale>
          <a:sx n="73" d="100"/>
          <a:sy n="73" d="100"/>
        </p:scale>
        <p:origin x="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60899" y="2743173"/>
            <a:ext cx="13374665" cy="254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spc="-160">
                <a:solidFill>
                  <a:srgbClr val="6DCDB9"/>
                </a:solidFill>
                <a:latin typeface="Balmy"/>
              </a:rPr>
              <a:t>ANTECEDENTS OF BRAND HATE: DOES GENDER MATTER?</a:t>
            </a:r>
          </a:p>
          <a:p>
            <a:pPr algn="ctr">
              <a:lnSpc>
                <a:spcPts val="6400"/>
              </a:lnSpc>
            </a:pPr>
            <a:endParaRPr lang="en-US" sz="8000" spc="-160">
              <a:solidFill>
                <a:srgbClr val="6DCDB9"/>
              </a:solidFill>
              <a:latin typeface="Balmy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5355" y="497202"/>
            <a:ext cx="3486375" cy="36208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07492">
            <a:off x="14039197" y="6278571"/>
            <a:ext cx="3055959" cy="19405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94057" y="8109420"/>
            <a:ext cx="2810668" cy="9441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09595" y="8109420"/>
            <a:ext cx="1262007" cy="126200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56667" y="6820213"/>
            <a:ext cx="13374665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3000" spc="-60">
                <a:solidFill>
                  <a:srgbClr val="FFFDF5"/>
                </a:solidFill>
                <a:latin typeface="Courier Prime"/>
              </a:rPr>
              <a:t>Dr. Cid Gonçalves Filho -Universidade FUMEC, Brazil</a:t>
            </a:r>
          </a:p>
          <a:p>
            <a:pPr>
              <a:lnSpc>
                <a:spcPts val="2400"/>
              </a:lnSpc>
            </a:pPr>
            <a:r>
              <a:rPr lang="en-US" sz="3000" spc="-60">
                <a:solidFill>
                  <a:srgbClr val="FFFDF5"/>
                </a:solidFill>
                <a:latin typeface="Courier Prime"/>
              </a:rPr>
              <a:t>Dra. Flavia Braga Chinelato. - CENTRUM PUCP, Peru</a:t>
            </a:r>
          </a:p>
          <a:p>
            <a:pPr>
              <a:lnSpc>
                <a:spcPts val="2400"/>
              </a:lnSpc>
            </a:pPr>
            <a:r>
              <a:rPr lang="en-US" sz="3000" spc="-60">
                <a:solidFill>
                  <a:srgbClr val="FFFDF5"/>
                </a:solidFill>
                <a:latin typeface="Courier Prime"/>
              </a:rPr>
              <a:t>Ms. Ennius Marcus - Universidade FUMEC, Brazil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17484" y="1028700"/>
            <a:ext cx="3834075" cy="34158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3984" y="3806724"/>
            <a:ext cx="12228712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spc="135">
                <a:solidFill>
                  <a:srgbClr val="FFFDF5"/>
                </a:solidFill>
                <a:latin typeface="Balmy Bold"/>
              </a:rPr>
              <a:t>MEN X WOMEN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3984" y="438497"/>
            <a:ext cx="1343714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spc="179">
                <a:solidFill>
                  <a:srgbClr val="6DCDB9"/>
                </a:solidFill>
                <a:latin typeface="Courier Prime Bold"/>
              </a:rPr>
              <a:t>Brand  Hate and Consumer Brand Relationship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3367">
            <a:off x="11561258" y="1890376"/>
            <a:ext cx="2627420" cy="2340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5519">
            <a:off x="15686841" y="4333855"/>
            <a:ext cx="2064718" cy="18394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780455" flipH="1">
            <a:off x="960085" y="6998922"/>
            <a:ext cx="5637337" cy="303834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0096" y="5952894"/>
            <a:ext cx="15494426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Significant differences in behavior (Nawaz et al.,2020)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21430">
            <a:off x="5835608" y="-418164"/>
            <a:ext cx="6154759" cy="5561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55336" y="5265068"/>
            <a:ext cx="5189270" cy="53148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90434">
            <a:off x="762370" y="1544719"/>
            <a:ext cx="4727564" cy="53611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45571" y="-640880"/>
            <a:ext cx="10793939" cy="26494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83918" y="2625102"/>
            <a:ext cx="11899900" cy="160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999"/>
              </a:lnSpc>
            </a:pPr>
            <a:r>
              <a:rPr lang="en-US" sz="11999" spc="179">
                <a:solidFill>
                  <a:srgbClr val="424651"/>
                </a:solidFill>
                <a:latin typeface="Balmy Bold"/>
              </a:rPr>
              <a:t>OBJECTIVES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63445" y="5404485"/>
            <a:ext cx="12940846" cy="488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FFFDF5"/>
                </a:solidFill>
                <a:latin typeface="Courier Prime"/>
              </a:rPr>
              <a:t>(1) to determine the </a:t>
            </a:r>
            <a:r>
              <a:rPr lang="en-US" sz="3300" spc="99">
                <a:solidFill>
                  <a:srgbClr val="424651"/>
                </a:solidFill>
                <a:latin typeface="Courier Prime Bold"/>
              </a:rPr>
              <a:t>antecedents of brand hate comparing two services categories</a:t>
            </a:r>
            <a:r>
              <a:rPr lang="en-US" sz="3300" spc="99">
                <a:solidFill>
                  <a:srgbClr val="FFFDF5"/>
                </a:solidFill>
                <a:latin typeface="Courier Prime"/>
              </a:rPr>
              <a:t>, with mid-touch and high touch interactions with consumers; </a:t>
            </a:r>
          </a:p>
          <a:p>
            <a:pPr algn="just">
              <a:lnSpc>
                <a:spcPts val="4290"/>
              </a:lnSpc>
            </a:pPr>
            <a:endParaRPr lang="en-US" sz="3300" spc="99">
              <a:solidFill>
                <a:srgbClr val="FFFDF5"/>
              </a:solidFill>
              <a:latin typeface="Courier Prime"/>
            </a:endParaRPr>
          </a:p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FFFDF5"/>
                </a:solidFill>
                <a:latin typeface="Courier Prime"/>
              </a:rPr>
              <a:t>(2) to identify </a:t>
            </a:r>
            <a:r>
              <a:rPr lang="en-US" sz="3300" spc="99">
                <a:solidFill>
                  <a:srgbClr val="424651"/>
                </a:solidFill>
                <a:latin typeface="Courier Prime Bold"/>
              </a:rPr>
              <a:t>gender differences</a:t>
            </a:r>
            <a:r>
              <a:rPr lang="en-US" sz="3300" spc="99">
                <a:solidFill>
                  <a:srgbClr val="FFFDF5"/>
                </a:solidFill>
                <a:latin typeface="Courier Prime"/>
              </a:rPr>
              <a:t> regarding the determinants of brand hate, enabling a targeted approach of brand and consumer experience strategies.</a:t>
            </a:r>
          </a:p>
          <a:p>
            <a:pPr algn="just">
              <a:lnSpc>
                <a:spcPts val="4290"/>
              </a:lnSpc>
            </a:pPr>
            <a:endParaRPr lang="en-US" sz="3300" spc="99">
              <a:solidFill>
                <a:srgbClr val="FFFDF5"/>
              </a:solidFill>
              <a:latin typeface="Courier Prim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99999" flipH="1" flipV="1">
            <a:off x="78715" y="1869339"/>
            <a:ext cx="3973986" cy="11849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475" y="6385768"/>
            <a:ext cx="3688536" cy="42441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19073">
            <a:off x="14822713" y="4655935"/>
            <a:ext cx="4873175" cy="4385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30048">
            <a:off x="15362031" y="581722"/>
            <a:ext cx="2116338" cy="47324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 b="4779"/>
          <a:stretch>
            <a:fillRect/>
          </a:stretch>
        </p:blipFill>
        <p:spPr>
          <a:xfrm>
            <a:off x="4717419" y="2250666"/>
            <a:ext cx="8709698" cy="62571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75354" y="838359"/>
            <a:ext cx="10337291" cy="71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en-US" sz="4396" spc="131">
                <a:solidFill>
                  <a:srgbClr val="424651"/>
                </a:solidFill>
                <a:latin typeface="Courier Prime Bold"/>
              </a:rPr>
              <a:t>Hypothetical Model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63068">
            <a:off x="12450469" y="5787555"/>
            <a:ext cx="6813589" cy="5351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67268" y="462749"/>
            <a:ext cx="3192032" cy="66500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023745"/>
            <a:ext cx="12228712" cy="150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9"/>
              </a:lnSpc>
            </a:pPr>
            <a:r>
              <a:rPr lang="en-US" sz="11199" spc="167">
                <a:solidFill>
                  <a:srgbClr val="FFFDF5"/>
                </a:solidFill>
                <a:latin typeface="Balmy Bold"/>
              </a:rPr>
              <a:t>TWO STUDIES...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205230"/>
            <a:ext cx="10148008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 spc="113">
                <a:solidFill>
                  <a:srgbClr val="6DCDB9"/>
                </a:solidFill>
                <a:latin typeface="Courier Prime Bold"/>
              </a:rPr>
              <a:t>Methodology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9254" y="3749681"/>
            <a:ext cx="12228712" cy="651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Study 1: </a:t>
            </a:r>
          </a:p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 - Accomplished a survey with 307 consumers of mobile phone operators (MPO).</a:t>
            </a:r>
          </a:p>
          <a:p>
            <a:pPr algn="just">
              <a:lnSpc>
                <a:spcPts val="4290"/>
              </a:lnSpc>
            </a:pPr>
            <a:endParaRPr lang="en-US" sz="3300" spc="99">
              <a:solidFill>
                <a:srgbClr val="6DCDB9"/>
              </a:solidFill>
              <a:latin typeface="Courier Prime"/>
            </a:endParaRPr>
          </a:p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Study 2: </a:t>
            </a:r>
          </a:p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 - With the same constructs, involving 450  respondents (students) from higher education institutions (HIEs). </a:t>
            </a:r>
          </a:p>
          <a:p>
            <a:pPr algn="just">
              <a:lnSpc>
                <a:spcPts val="4290"/>
              </a:lnSpc>
            </a:pPr>
            <a:endParaRPr lang="en-US" sz="3300" spc="99">
              <a:solidFill>
                <a:srgbClr val="6DCDB9"/>
              </a:solidFill>
              <a:latin typeface="Courier Prime"/>
            </a:endParaRPr>
          </a:p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The objective was to evaluate antecedents of brand hate to MPO and HIEs.   </a:t>
            </a:r>
          </a:p>
          <a:p>
            <a:pPr algn="just">
              <a:lnSpc>
                <a:spcPts val="4290"/>
              </a:lnSpc>
            </a:pPr>
            <a:endParaRPr lang="en-US" sz="3300" spc="99">
              <a:solidFill>
                <a:srgbClr val="6DCDB9"/>
              </a:solidFill>
              <a:latin typeface="Courier Prim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82970">
            <a:off x="211179" y="-329332"/>
            <a:ext cx="8073556" cy="31888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23739" y="7610819"/>
            <a:ext cx="5624267" cy="36711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425077">
            <a:off x="13190715" y="-2007739"/>
            <a:ext cx="5908982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87248" y="829458"/>
            <a:ext cx="12345231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9"/>
              </a:lnSpc>
            </a:pPr>
            <a:r>
              <a:rPr lang="en-US" sz="4899" spc="146">
                <a:solidFill>
                  <a:srgbClr val="424651"/>
                </a:solidFill>
                <a:latin typeface="Courier Prime Bold"/>
              </a:rPr>
              <a:t>Findings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73279"/>
            <a:ext cx="16254497" cy="4697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0"/>
              </a:lnSpc>
            </a:pPr>
            <a:r>
              <a:rPr lang="en-US" sz="3500" spc="105" dirty="0">
                <a:solidFill>
                  <a:srgbClr val="FFFDF5"/>
                </a:solidFill>
                <a:latin typeface="Courier Prime"/>
              </a:rPr>
              <a:t>(1) Study 1 and Study2: </a:t>
            </a:r>
            <a:r>
              <a:rPr lang="en-US" sz="3500" spc="105" dirty="0">
                <a:solidFill>
                  <a:srgbClr val="424651"/>
                </a:solidFill>
                <a:latin typeface="Courier Prime Bold"/>
              </a:rPr>
              <a:t>Ideological incongruity </a:t>
            </a:r>
            <a:r>
              <a:rPr lang="en-US" sz="3500" spc="105" dirty="0">
                <a:solidFill>
                  <a:srgbClr val="FFFDF5"/>
                </a:solidFill>
                <a:latin typeface="Courier Prime"/>
              </a:rPr>
              <a:t>have  no differences in both samples.  </a:t>
            </a:r>
          </a:p>
          <a:p>
            <a:pPr algn="just">
              <a:lnSpc>
                <a:spcPts val="4550"/>
              </a:lnSpc>
            </a:pPr>
            <a:endParaRPr lang="en-US" sz="3500" spc="105" dirty="0">
              <a:solidFill>
                <a:srgbClr val="FFFDF5"/>
              </a:solidFill>
              <a:latin typeface="Courier Prime"/>
            </a:endParaRPr>
          </a:p>
          <a:p>
            <a:pPr algn="just">
              <a:lnSpc>
                <a:spcPts val="4550"/>
              </a:lnSpc>
            </a:pPr>
            <a:r>
              <a:rPr lang="en-US" sz="3500" spc="105" dirty="0">
                <a:solidFill>
                  <a:srgbClr val="FFFDF5"/>
                </a:solidFill>
                <a:latin typeface="Courier Prime"/>
              </a:rPr>
              <a:t>(2) </a:t>
            </a:r>
            <a:r>
              <a:rPr lang="en-US" sz="3500" spc="105" dirty="0">
                <a:solidFill>
                  <a:srgbClr val="424651"/>
                </a:solidFill>
                <a:latin typeface="Courier Prime Bold"/>
              </a:rPr>
              <a:t>Negative experience</a:t>
            </a:r>
            <a:r>
              <a:rPr lang="en-US" sz="3500" spc="105" dirty="0">
                <a:solidFill>
                  <a:srgbClr val="FFFDF5"/>
                </a:solidFill>
                <a:latin typeface="Courier Prime"/>
              </a:rPr>
              <a:t> presents higher effects (β=0.421) at HEIS than on MPO (β=0.159).  </a:t>
            </a:r>
          </a:p>
          <a:p>
            <a:pPr algn="just">
              <a:lnSpc>
                <a:spcPts val="4550"/>
              </a:lnSpc>
            </a:pPr>
            <a:endParaRPr lang="en-US" sz="3500" spc="105" dirty="0">
              <a:solidFill>
                <a:srgbClr val="FFFDF5"/>
              </a:solidFill>
              <a:latin typeface="Courier Prime"/>
            </a:endParaRPr>
          </a:p>
          <a:p>
            <a:pPr algn="just">
              <a:lnSpc>
                <a:spcPts val="4550"/>
              </a:lnSpc>
            </a:pPr>
            <a:r>
              <a:rPr lang="en-US" sz="3500" spc="105" dirty="0">
                <a:solidFill>
                  <a:srgbClr val="FFFDF5"/>
                </a:solidFill>
                <a:latin typeface="Courier Prime"/>
              </a:rPr>
              <a:t>(3) </a:t>
            </a:r>
            <a:r>
              <a:rPr lang="en-US" sz="3500" spc="105" dirty="0">
                <a:solidFill>
                  <a:srgbClr val="424651"/>
                </a:solidFill>
                <a:latin typeface="Courier Prime Bold"/>
              </a:rPr>
              <a:t>Symbolic incongruence</a:t>
            </a:r>
            <a:r>
              <a:rPr lang="en-US" sz="3500" spc="105" dirty="0">
                <a:solidFill>
                  <a:srgbClr val="FFFDF5"/>
                </a:solidFill>
                <a:latin typeface="Courier Prime"/>
              </a:rPr>
              <a:t> presents a higher weight on MBOs (β=0.450) than HEIs (β=0.117).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5924" flipH="1">
            <a:off x="11831638" y="7486162"/>
            <a:ext cx="5637337" cy="303834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496004">
            <a:off x="6828518" y="8018166"/>
            <a:ext cx="10148008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 spc="113">
                <a:solidFill>
                  <a:srgbClr val="424651"/>
                </a:solidFill>
                <a:latin typeface="Courier Prime Bold"/>
              </a:rPr>
              <a:t>What about gender?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63068">
            <a:off x="14528875" y="7308561"/>
            <a:ext cx="6813589" cy="5351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23457">
            <a:off x="15971159" y="-2296333"/>
            <a:ext cx="3192032" cy="66500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662774"/>
            <a:ext cx="12228712" cy="150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9"/>
              </a:lnSpc>
            </a:pPr>
            <a:r>
              <a:rPr lang="en-US" sz="11199" spc="167">
                <a:solidFill>
                  <a:srgbClr val="FFFDF5"/>
                </a:solidFill>
                <a:latin typeface="Balmy Bold"/>
              </a:rPr>
              <a:t>FINDINGS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11292" y="686574"/>
            <a:ext cx="10148008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 spc="113">
                <a:solidFill>
                  <a:srgbClr val="6DCDB9"/>
                </a:solidFill>
                <a:latin typeface="Courier Prime"/>
              </a:rPr>
              <a:t>About gender differences...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1744" y="2619009"/>
            <a:ext cx="16925431" cy="596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(1) In both studies, women presented significant higher weights regarding </a:t>
            </a:r>
            <a:r>
              <a:rPr lang="en-US" sz="3300" spc="99">
                <a:solidFill>
                  <a:srgbClr val="FFFDF5"/>
                </a:solidFill>
                <a:latin typeface="Courier Prime Bold"/>
              </a:rPr>
              <a:t>ideological incompatibility</a:t>
            </a:r>
            <a:r>
              <a:rPr lang="en-US" sz="3300" spc="99">
                <a:solidFill>
                  <a:srgbClr val="6DCDB9"/>
                </a:solidFill>
                <a:latin typeface="Courier Prime"/>
              </a:rPr>
              <a:t> (β=0.417 MBO; β=0.287 HEIS) than men (β=0.132ns MBO; β=0.195 HEIS). So, women  are more sensitive to moral issues and ethical behavior than men...?</a:t>
            </a:r>
          </a:p>
          <a:p>
            <a:pPr algn="just">
              <a:lnSpc>
                <a:spcPts val="4290"/>
              </a:lnSpc>
            </a:pPr>
            <a:endParaRPr lang="en-US" sz="3300" spc="99">
              <a:solidFill>
                <a:srgbClr val="6DCDB9"/>
              </a:solidFill>
              <a:latin typeface="Courier Prime"/>
            </a:endParaRPr>
          </a:p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(2) </a:t>
            </a:r>
            <a:r>
              <a:rPr lang="en-US" sz="3300" spc="99">
                <a:solidFill>
                  <a:srgbClr val="FFFDF5"/>
                </a:solidFill>
                <a:latin typeface="Courier Prime Bold"/>
              </a:rPr>
              <a:t>Negative experience</a:t>
            </a:r>
            <a:r>
              <a:rPr lang="en-US" sz="3300" spc="99">
                <a:solidFill>
                  <a:srgbClr val="6DCDB9"/>
                </a:solidFill>
                <a:latin typeface="Courier Prime"/>
              </a:rPr>
              <a:t> is more important for men in both samples.</a:t>
            </a:r>
          </a:p>
          <a:p>
            <a:pPr algn="just">
              <a:lnSpc>
                <a:spcPts val="4290"/>
              </a:lnSpc>
            </a:pPr>
            <a:endParaRPr lang="en-US" sz="3300" spc="99">
              <a:solidFill>
                <a:srgbClr val="6DCDB9"/>
              </a:solidFill>
              <a:latin typeface="Courier Prime"/>
            </a:endParaRPr>
          </a:p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6DCDB9"/>
                </a:solidFill>
                <a:latin typeface="Courier Prime"/>
              </a:rPr>
              <a:t>(3) No significant differences regarding </a:t>
            </a:r>
          </a:p>
          <a:p>
            <a:pPr algn="just">
              <a:lnSpc>
                <a:spcPts val="4290"/>
              </a:lnSpc>
            </a:pPr>
            <a:r>
              <a:rPr lang="en-US" sz="3300" spc="99">
                <a:solidFill>
                  <a:srgbClr val="FFFDF5"/>
                </a:solidFill>
                <a:latin typeface="Courier Prime Bold"/>
              </a:rPr>
              <a:t>Symbolic incongruence </a:t>
            </a:r>
            <a:r>
              <a:rPr lang="en-US" sz="3300" spc="99">
                <a:solidFill>
                  <a:srgbClr val="6DCDB9"/>
                </a:solidFill>
                <a:latin typeface="Courier Prime"/>
              </a:rPr>
              <a:t>on both studies.  </a:t>
            </a:r>
          </a:p>
          <a:p>
            <a:pPr algn="just">
              <a:lnSpc>
                <a:spcPts val="4290"/>
              </a:lnSpc>
            </a:pPr>
            <a:endParaRPr lang="en-US" sz="3300" spc="99">
              <a:solidFill>
                <a:srgbClr val="6DCDB9"/>
              </a:solidFill>
              <a:latin typeface="Courier Prim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4921">
            <a:off x="15158753" y="34167"/>
            <a:ext cx="2707069" cy="28114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0777" y="8329471"/>
            <a:ext cx="13652112" cy="2308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53872">
            <a:off x="14870286" y="7391320"/>
            <a:ext cx="4778028" cy="477802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1051273" y="-133350"/>
            <a:ext cx="6182567" cy="226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14000" spc="420">
                <a:solidFill>
                  <a:srgbClr val="FFFDF5"/>
                </a:solidFill>
                <a:latin typeface="Balmy Bold"/>
              </a:rPr>
              <a:t>SO...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523" y="3187790"/>
            <a:ext cx="16810777" cy="558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>
                <a:solidFill>
                  <a:srgbClr val="424651"/>
                </a:solidFill>
                <a:latin typeface="Courier Prime"/>
              </a:rPr>
              <a:t>This research demonstrates that the </a:t>
            </a:r>
            <a:r>
              <a:rPr lang="en-US" sz="3800">
                <a:solidFill>
                  <a:srgbClr val="424651"/>
                </a:solidFill>
                <a:latin typeface="Courier Prime Bold"/>
              </a:rPr>
              <a:t>antecedents of brand hate are different for each gender in both studies</a:t>
            </a:r>
            <a:r>
              <a:rPr lang="en-US" sz="3800">
                <a:solidFill>
                  <a:srgbClr val="424651"/>
                </a:solidFill>
                <a:latin typeface="Courier Prime"/>
              </a:rPr>
              <a:t> and suggests it also would </a:t>
            </a:r>
            <a:r>
              <a:rPr lang="en-US" sz="3800">
                <a:solidFill>
                  <a:srgbClr val="424651"/>
                </a:solidFill>
                <a:latin typeface="Courier Prime Bold"/>
              </a:rPr>
              <a:t>depend on the service category</a:t>
            </a:r>
            <a:r>
              <a:rPr lang="en-US" sz="3800">
                <a:solidFill>
                  <a:srgbClr val="424651"/>
                </a:solidFill>
                <a:latin typeface="Courier Prime"/>
              </a:rPr>
              <a:t>. </a:t>
            </a:r>
          </a:p>
          <a:p>
            <a:pPr>
              <a:lnSpc>
                <a:spcPts val="4940"/>
              </a:lnSpc>
            </a:pPr>
            <a:endParaRPr lang="en-US" sz="3800">
              <a:solidFill>
                <a:srgbClr val="424651"/>
              </a:solidFill>
              <a:latin typeface="Courier Prime"/>
            </a:endParaRPr>
          </a:p>
          <a:p>
            <a:pPr>
              <a:lnSpc>
                <a:spcPts val="4940"/>
              </a:lnSpc>
            </a:pPr>
            <a:r>
              <a:rPr lang="en-US" sz="3800">
                <a:solidFill>
                  <a:srgbClr val="424651"/>
                </a:solidFill>
                <a:latin typeface="Courier Prime"/>
              </a:rPr>
              <a:t>In this sense, firms should execute marketing research to understand gender differences regarding negative brand relationships, shape brand strategies, and design consumers´ journeys that accomplish these differences.</a:t>
            </a:r>
          </a:p>
          <a:p>
            <a:pPr algn="ctr">
              <a:lnSpc>
                <a:spcPts val="4940"/>
              </a:lnSpc>
            </a:pPr>
            <a:endParaRPr lang="en-US" sz="3800">
              <a:solidFill>
                <a:srgbClr val="424651"/>
              </a:solidFill>
              <a:latin typeface="Courier Prim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72411">
            <a:off x="-366203" y="278371"/>
            <a:ext cx="3055959" cy="19405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57620">
            <a:off x="15041459" y="7519749"/>
            <a:ext cx="3055959" cy="1940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10942"/>
          <a:stretch>
            <a:fillRect/>
          </a:stretch>
        </p:blipFill>
        <p:spPr>
          <a:xfrm>
            <a:off x="1028700" y="6693031"/>
            <a:ext cx="5012309" cy="14994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18203" y="4182097"/>
            <a:ext cx="1922806" cy="19228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55632" y="1028700"/>
            <a:ext cx="12345231" cy="2276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7"/>
              </a:lnSpc>
            </a:pPr>
            <a:r>
              <a:rPr lang="en-US" sz="14998" spc="224">
                <a:solidFill>
                  <a:srgbClr val="FFFDF5"/>
                </a:solidFill>
                <a:latin typeface="Balmy Bold"/>
              </a:rPr>
              <a:t>Thank you!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66643" y="4667381"/>
            <a:ext cx="12009329" cy="400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0"/>
              </a:lnSpc>
            </a:pPr>
            <a:r>
              <a:rPr lang="en-US" sz="3500" spc="105">
                <a:solidFill>
                  <a:srgbClr val="FFFDF5"/>
                </a:solidFill>
                <a:latin typeface="Courier Prime"/>
              </a:rPr>
              <a:t>Dr. Cid Gonçalves Filho</a:t>
            </a:r>
          </a:p>
          <a:p>
            <a:pPr algn="just">
              <a:lnSpc>
                <a:spcPts val="4550"/>
              </a:lnSpc>
            </a:pPr>
            <a:r>
              <a:rPr lang="en-US" sz="3500" spc="105">
                <a:solidFill>
                  <a:srgbClr val="FFFDF5"/>
                </a:solidFill>
                <a:latin typeface="Courier Prime"/>
              </a:rPr>
              <a:t>cid@fumec.br </a:t>
            </a:r>
          </a:p>
          <a:p>
            <a:pPr algn="just">
              <a:lnSpc>
                <a:spcPts val="4550"/>
              </a:lnSpc>
            </a:pPr>
            <a:endParaRPr lang="en-US" sz="3500" spc="105">
              <a:solidFill>
                <a:srgbClr val="FFFDF5"/>
              </a:solidFill>
              <a:latin typeface="Courier Prime"/>
            </a:endParaRPr>
          </a:p>
          <a:p>
            <a:pPr algn="just">
              <a:lnSpc>
                <a:spcPts val="4550"/>
              </a:lnSpc>
            </a:pPr>
            <a:endParaRPr lang="en-US" sz="3500" spc="105">
              <a:solidFill>
                <a:srgbClr val="FFFDF5"/>
              </a:solidFill>
              <a:latin typeface="Courier Prime"/>
            </a:endParaRPr>
          </a:p>
          <a:p>
            <a:pPr algn="just">
              <a:lnSpc>
                <a:spcPts val="4550"/>
              </a:lnSpc>
            </a:pPr>
            <a:r>
              <a:rPr lang="en-US" sz="3500" spc="105">
                <a:solidFill>
                  <a:srgbClr val="FFFDF5"/>
                </a:solidFill>
                <a:latin typeface="Courier Prime"/>
              </a:rPr>
              <a:t>Dra. Flavia Braga Chinelato</a:t>
            </a:r>
          </a:p>
          <a:p>
            <a:pPr algn="just">
              <a:lnSpc>
                <a:spcPts val="4550"/>
              </a:lnSpc>
            </a:pPr>
            <a:r>
              <a:rPr lang="en-US" sz="3500" spc="105">
                <a:solidFill>
                  <a:srgbClr val="FFFDF5"/>
                </a:solidFill>
                <a:latin typeface="Courier Prime"/>
              </a:rPr>
              <a:t>fchinelato@pucp.edu.pe </a:t>
            </a:r>
          </a:p>
          <a:p>
            <a:pPr algn="just">
              <a:lnSpc>
                <a:spcPts val="4550"/>
              </a:lnSpc>
            </a:pPr>
            <a:endParaRPr lang="en-US" sz="3500" spc="105">
              <a:solidFill>
                <a:srgbClr val="FFFDF5"/>
              </a:solidFill>
              <a:latin typeface="Courier Prim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411</Words>
  <Application>Microsoft Macintosh PowerPoint</Application>
  <PresentationFormat>Personalizar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Courier Prime</vt:lpstr>
      <vt:lpstr>Balmy Bold</vt:lpstr>
      <vt:lpstr>Balmy</vt:lpstr>
      <vt:lpstr>Courier Prime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Hate - USA</dc:title>
  <cp:lastModifiedBy>Flávia Chinelato</cp:lastModifiedBy>
  <cp:revision>2</cp:revision>
  <dcterms:created xsi:type="dcterms:W3CDTF">2006-08-16T00:00:00Z</dcterms:created>
  <dcterms:modified xsi:type="dcterms:W3CDTF">2022-10-10T21:33:57Z</dcterms:modified>
  <dc:identifier>DAFNoiIi13c</dc:identifier>
</cp:coreProperties>
</file>